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658038966914be7" /><Relationship Type="http://schemas.openxmlformats.org/officeDocument/2006/relationships/extended-properties" Target="/docProps/app.xml" Id="R0e7b43dadf5f4e23" /><Relationship Type="http://schemas.openxmlformats.org/officeDocument/2006/relationships/officeDocument" Target="/ppt/presentation.xml" Id="R105cb270553a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013d672124dc1"/>
  </p:sldMasterIdLst>
  <p:notesMasterIdLst>
    <p:notesMasterId xmlns:r="http://schemas.openxmlformats.org/officeDocument/2006/relationships" r:id="R114c79c25f8d4710"/>
  </p:notesMasterIdLst>
  <p:sldIdLst>
    <p:sldId xmlns:r="http://schemas.openxmlformats.org/officeDocument/2006/relationships" id="256" r:id="Rb189e6720703434e"/>
    <p:sldId xmlns:r="http://schemas.openxmlformats.org/officeDocument/2006/relationships" id="257" r:id="Refd53dd83d9d4619"/>
    <p:sldId xmlns:r="http://schemas.openxmlformats.org/officeDocument/2006/relationships" id="258" r:id="R42ed1c0fdfd143f5"/>
    <p:sldId xmlns:r="http://schemas.openxmlformats.org/officeDocument/2006/relationships" id="259" r:id="Ra3acec05ab8342cf"/>
    <p:sldId xmlns:r="http://schemas.openxmlformats.org/officeDocument/2006/relationships" id="260" r:id="R21d8fd5023304a59"/>
    <p:sldId xmlns:r="http://schemas.openxmlformats.org/officeDocument/2006/relationships" id="261" r:id="R6c73cf92ae5c4793"/>
    <p:sldId xmlns:r="http://schemas.openxmlformats.org/officeDocument/2006/relationships" id="262" r:id="R863fb80959a34454"/>
    <p:sldId xmlns:r="http://schemas.openxmlformats.org/officeDocument/2006/relationships" id="263" r:id="R80df2fdf3ad34dde"/>
    <p:sldId xmlns:r="http://schemas.openxmlformats.org/officeDocument/2006/relationships" id="264" r:id="Rf7d0909c4eab414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8b248f6905642cc" /><Relationship Type="http://schemas.openxmlformats.org/officeDocument/2006/relationships/slideMaster" Target="/ppt/slideMasters/slideMaster1.xml" Id="Rfb5013d672124dc1" /><Relationship Type="http://schemas.openxmlformats.org/officeDocument/2006/relationships/notesMaster" Target="/ppt/notesMasters/notesMaster1.xml" Id="R114c79c25f8d4710" /><Relationship Type="http://schemas.openxmlformats.org/officeDocument/2006/relationships/presProps" Target="/ppt/presProps.xml" Id="R526ee70154d14efc" /><Relationship Type="http://schemas.openxmlformats.org/officeDocument/2006/relationships/viewProps" Target="/ppt/viewProps.xml" Id="R45b0fba518ab4964" /><Relationship Type="http://schemas.openxmlformats.org/officeDocument/2006/relationships/tableStyles" Target="/ppt/tableStyles.xml" Id="R9f28a00b20f24f94" /><Relationship Type="http://schemas.openxmlformats.org/officeDocument/2006/relationships/slide" Target="/ppt/slides/slide1.xml" Id="Rb189e6720703434e" /><Relationship Type="http://schemas.openxmlformats.org/officeDocument/2006/relationships/slide" Target="/ppt/slides/slide2.xml" Id="Refd53dd83d9d4619" /><Relationship Type="http://schemas.openxmlformats.org/officeDocument/2006/relationships/slide" Target="/ppt/slides/slide3.xml" Id="R42ed1c0fdfd143f5" /><Relationship Type="http://schemas.openxmlformats.org/officeDocument/2006/relationships/slide" Target="/ppt/slides/slide4.xml" Id="Ra3acec05ab8342cf" /><Relationship Type="http://schemas.openxmlformats.org/officeDocument/2006/relationships/slide" Target="/ppt/slides/slide5.xml" Id="R21d8fd5023304a59" /><Relationship Type="http://schemas.openxmlformats.org/officeDocument/2006/relationships/slide" Target="/ppt/slides/slide6.xml" Id="R6c73cf92ae5c4793" /><Relationship Type="http://schemas.openxmlformats.org/officeDocument/2006/relationships/slide" Target="/ppt/slides/slide7.xml" Id="R863fb80959a34454" /><Relationship Type="http://schemas.openxmlformats.org/officeDocument/2006/relationships/slide" Target="/ppt/slides/slide8.xml" Id="R80df2fdf3ad34dde" /><Relationship Type="http://schemas.openxmlformats.org/officeDocument/2006/relationships/slide" Target="/ppt/slides/slide9.xml" Id="Rf7d0909c4eab414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2a3e14df964464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99978d008a246e7" /><Relationship Type="http://schemas.openxmlformats.org/officeDocument/2006/relationships/notesMaster" Target="/ppt/notesMasters/notesMaster1.xml" Id="R60aef4119def4a4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1814c0c439f451c" /><Relationship Type="http://schemas.openxmlformats.org/officeDocument/2006/relationships/notesMaster" Target="/ppt/notesMasters/notesMaster1.xml" Id="R565c6dc8500f4e4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2006199bf5541be" /><Relationship Type="http://schemas.openxmlformats.org/officeDocument/2006/relationships/notesMaster" Target="/ppt/notesMasters/notesMaster1.xml" Id="R284e3e881783449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45810d7df424e69" /><Relationship Type="http://schemas.openxmlformats.org/officeDocument/2006/relationships/notesMaster" Target="/ppt/notesMasters/notesMaster1.xml" Id="R70ca2ac6de634d3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df189a675194744" /><Relationship Type="http://schemas.openxmlformats.org/officeDocument/2006/relationships/notesMaster" Target="/ppt/notesMasters/notesMaster1.xml" Id="Ra20332d6554c46b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87ec211317c24efe" /><Relationship Type="http://schemas.openxmlformats.org/officeDocument/2006/relationships/notesMaster" Target="/ppt/notesMasters/notesMaster1.xml" Id="R0a09671dae8b476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56aac7e9bf34bb5" /><Relationship Type="http://schemas.openxmlformats.org/officeDocument/2006/relationships/notesMaster" Target="/ppt/notesMasters/notesMaster1.xml" Id="R88ea7d7d81f947d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cdfbda33c194998" /><Relationship Type="http://schemas.openxmlformats.org/officeDocument/2006/relationships/notesMaster" Target="/ppt/notesMasters/notesMaster1.xml" Id="Re89246b40acc4d1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af2496f01784246" /><Relationship Type="http://schemas.openxmlformats.org/officeDocument/2006/relationships/notesMaster" Target="/ppt/notesMasters/notesMaster1.xml" Id="Rb30bd2117289458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a04306643437d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75c3ab91b544cad" /><Relationship Type="http://schemas.openxmlformats.org/officeDocument/2006/relationships/slideLayout" Target="/ppt/slideLayouts/slideLayout1.xml" Id="Rabb252f127cc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b252f127cc4ec1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574ecd93b4a90" /><Relationship Type="http://schemas.openxmlformats.org/officeDocument/2006/relationships/notesSlide" Target="/ppt/notesSlides/notesSlide1.xml" Id="Rc0689daa45ba4e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acd02dd144dce" /><Relationship Type="http://schemas.openxmlformats.org/officeDocument/2006/relationships/notesSlide" Target="/ppt/notesSlides/notesSlide2.xml" Id="R7dbe175c9014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d1e7b6314128" /><Relationship Type="http://schemas.openxmlformats.org/officeDocument/2006/relationships/notesSlide" Target="/ppt/notesSlides/notesSlide3.xml" Id="Rca400144dba3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0d2438f294675" /><Relationship Type="http://schemas.openxmlformats.org/officeDocument/2006/relationships/notesSlide" Target="/ppt/notesSlides/notesSlide4.xml" Id="Rc585f87a33d6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bb18d3f9d42fc" /><Relationship Type="http://schemas.openxmlformats.org/officeDocument/2006/relationships/notesSlide" Target="/ppt/notesSlides/notesSlide5.xml" Id="Ra2a7977343cb40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62a56696499b" /><Relationship Type="http://schemas.openxmlformats.org/officeDocument/2006/relationships/notesSlide" Target="/ppt/notesSlides/notesSlide6.xml" Id="R8e54232b067a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ff2fd32734bba" /><Relationship Type="http://schemas.openxmlformats.org/officeDocument/2006/relationships/notesSlide" Target="/ppt/notesSlides/notesSlide7.xml" Id="Raa15bb99493c475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327b1eb14f5e" /><Relationship Type="http://schemas.openxmlformats.org/officeDocument/2006/relationships/notesSlide" Target="/ppt/notesSlides/notesSlide8.xml" Id="R3424c7c4cff3454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34ad2cacd4cba" /><Relationship Type="http://schemas.openxmlformats.org/officeDocument/2006/relationships/notesSlide" Target="/ppt/notesSlides/notesSlide9.xml" Id="R4c559d363dde40e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111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E827D3-96D4-4C5A-AC14-19DA43B4F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648" y="640080"/>
            <a:ext cx="9144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5500">
                <a:solidFill>
                  <a:srgbClr val="C9973A"/>
                </a:solidFill>
                <a:latin typeface="Arial"/>
                <a:ea typeface="Arial"/>
                <a:cs typeface="Arial"/>
              </a:rPr>
              <a:t>★</a:t>
            </a:r>
            <a:endParaRPr sz="55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A2615082-254D-483E-86B0-3325407CC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920240"/>
            <a:ext cx="10728655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5000"/>
              </a:lnSpc>
              <a:buNone/>
            </a:pPr>
            <a:r>
              <a:rPr sz="4800" b="1" spc="100">
                <a:solidFill>
                  <a:srgbClr val="FFFFFF"/>
                </a:solidFill>
                <a:latin typeface="Arial"/>
                <a:ea typeface="Arial"/>
                <a:cs typeface="Arial"/>
              </a:rPr>
              <a:t>TAKE EM HOME</a:t>
            </a:r>
            <a:endParaRPr sz="4800"/>
          </a:p>
          <a:p xmlns:a="http://schemas.openxmlformats.org/drawingml/2006/main">
            <a:pPr marL="0" indent="0" algn="ctr">
              <a:lnSpc>
                <a:spcPts val="5000"/>
              </a:lnSpc>
              <a:buNone/>
            </a:pPr>
            <a:r>
              <a:rPr sz="4800" b="1" spc="100">
                <a:solidFill>
                  <a:srgbClr val="FFFFFF"/>
                </a:solidFill>
                <a:latin typeface="Arial"/>
                <a:ea typeface="Arial"/>
                <a:cs typeface="Arial"/>
              </a:rPr>
              <a:t>COLLECTIVE</a:t>
            </a:r>
            <a:endParaRPr sz="480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4EDFEF-1E73-4488-B1FF-6BC98EAE2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94760"/>
            <a:ext cx="10728655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600" b="1" spc="4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PARTNER PROSPECTUS</a:t>
            </a:r>
            <a:endParaRPr sz="1600"/>
          </a:p>
        </p:txBody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9AB6E442-9A3C-41A6-8730-C5A174553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7208" y="4434840"/>
            <a:ext cx="1097280" cy="1097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73A"/>
          </a:solidFill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2905490-3816-441C-8AD5-381726F27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4617720"/>
            <a:ext cx="8899855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2000"/>
              </a:lnSpc>
              <a:buNone/>
            </a:pPr>
            <a:r>
              <a:rPr sz="1300">
                <a:solidFill>
                  <a:srgbClr val="D8D8D8"/>
                </a:solidFill>
                <a:latin typeface="Calibri"/>
                <a:ea typeface="Calibri"/>
                <a:cs typeface="Calibri"/>
              </a:rPr>
              <a:t>A global network using culture, sport, education, and service to reconnect</a:t>
            </a:r>
            <a:endParaRPr sz="1300"/>
          </a:p>
          <a:p xmlns:a="http://schemas.openxmlformats.org/drawingml/2006/main">
            <a:pPr marL="0" indent="0" algn="ctr">
              <a:lnSpc>
                <a:spcPts val="2000"/>
              </a:lnSpc>
              <a:buNone/>
            </a:pPr>
            <a:r>
              <a:rPr sz="1300">
                <a:solidFill>
                  <a:srgbClr val="D8D8D8"/>
                </a:solidFill>
                <a:latin typeface="Calibri"/>
                <a:ea typeface="Calibri"/>
                <a:cs typeface="Calibri"/>
              </a:rPr>
              <a:t>the African diaspora with Ghana while investing in communities across Africa.</a:t>
            </a:r>
            <a:endParaRPr sz="1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BA3DF38-0D8C-4B71-8A23-6E91178C0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6080760"/>
            <a:ext cx="1072865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 i="1" spc="200">
                <a:solidFill>
                  <a:srgbClr val="9A9A9A"/>
                </a:solidFill>
                <a:latin typeface="Calibri"/>
                <a:ea typeface="Calibri"/>
                <a:cs typeface="Calibri"/>
              </a:rPr>
              <a:t>COME HOME. SERVE FORWARD.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72192459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00808C0-F5A3-442B-B06E-AA4CE4319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02920"/>
            <a:ext cx="73152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THE MOVEMENT</a:t>
            </a:r>
            <a:endParaRPr sz="12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EC6C87DB-EDCD-4456-8D55-D635582E7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868680"/>
            <a:ext cx="6949440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3400"/>
              </a:lnSpc>
              <a:buNone/>
            </a:pPr>
            <a:r>
              <a:rPr sz="30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This is bigger than a travel program.</a:t>
            </a:r>
            <a:endParaRPr sz="300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2E622E6-4EEE-444E-BB49-0E9D9BDC1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65960"/>
            <a:ext cx="676656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200"/>
              </a:lnSpc>
              <a:buNone/>
            </a:pPr>
            <a:r>
              <a:rPr sz="140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Take Em Home Collective is a global network of people and organizations using culture, sport, art, education, and service to reconnect people with identity while investing in communities across Africa. Instead of asking people to sponsor a trip, we invite them to join the Collective. Everyone has a role.</a:t>
            </a:r>
            <a:endParaRPr sz="14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B53E7E-14B0-47C5-AA60-5DD78DF60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60520"/>
            <a:ext cx="67665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2000"/>
              </a:lnSpc>
              <a:buNone/>
            </a:pPr>
            <a:r>
              <a:rPr sz="1600" i="1">
                <a:solidFill>
                  <a:srgbClr val="C9973A"/>
                </a:solidFill>
                <a:latin typeface="Arial"/>
                <a:ea typeface="Arial"/>
                <a:cs typeface="Arial"/>
              </a:rPr>
              <a:t>“We believe the most powerful form of philanthropy is transformation.”</a:t>
            </a:r>
            <a:endParaRPr sz="16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3F8EF8C4-C878-4898-A0F1-9D1C57B15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868680"/>
            <a:ext cx="3657600" cy="51206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1ECA253-FAD6-4490-91CE-3BB45AEF8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1097280"/>
            <a:ext cx="30175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 spc="2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WHERE WE STAND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4DDEF0F-18DA-4597-890F-CCD17BF26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1508760"/>
            <a:ext cx="30175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500"/>
              </a:lnSpc>
              <a:buNone/>
            </a:pPr>
            <a:r>
              <a:rPr sz="26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2</a:t>
            </a:r>
            <a:endParaRPr sz="26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963FBF68-9EE8-4C3D-8917-F52B3680F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1892808"/>
            <a:ext cx="30175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GHANA JOURNEYS COMPLETED</a:t>
            </a:r>
            <a:endParaRPr sz="900"/>
          </a:p>
        </p:txBody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35B4D39F-7AFA-4122-9F58-D1E9BE710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2423160"/>
            <a:ext cx="30175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500"/>
              </a:lnSpc>
              <a:buNone/>
            </a:pPr>
            <a:r>
              <a:rPr sz="13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Nankese • Kumasi • Cape Coast • Accra • Jamestown</a:t>
            </a:r>
            <a:endParaRPr sz="1300"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E5A77CD5-550C-4597-ABAA-E541981F2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2880360"/>
            <a:ext cx="30175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COMMUNITIES ENGAGED</a:t>
            </a:r>
            <a:endParaRPr sz="90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765F6CC3-9252-49E8-9785-25F6B937F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3474720"/>
            <a:ext cx="30175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500"/>
              </a:lnSpc>
              <a:buNone/>
            </a:pPr>
            <a:r>
              <a:rPr sz="13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CA nonprofit filed • EIN issued</a:t>
            </a:r>
            <a:endParaRPr sz="130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CEE03B1B-4336-4186-AEE4-39BBB176B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3931920"/>
            <a:ext cx="30175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AUG 2026, FORMATION UNDERWAY</a:t>
            </a:r>
            <a:endParaRPr sz="90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06A90F5-6A85-4238-9D7C-219ADEDDA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4526280"/>
            <a:ext cx="301752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500"/>
              </a:lnSpc>
              <a:buNone/>
            </a:pPr>
            <a:r>
              <a:rPr sz="26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4</a:t>
            </a:r>
            <a:endParaRPr sz="2600"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62C2FEFC-6E0B-47E4-B6DE-390D30458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3880" y="4910328"/>
            <a:ext cx="301752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spc="1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PILLARS OF IMPACT</a:t>
            </a:r>
            <a:endParaRPr sz="90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648A00D1-594C-4F5C-9F5D-433376B95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2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TAKE EM HOME COLLECTIVE</a:t>
            </a:r>
            <a:endParaRPr sz="90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E5B45159-6DB3-437A-84CC-20BFAB443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095" y="6400800"/>
            <a:ext cx="914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02 / 09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171370183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111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4E30E62-BE9C-4B66-8F23-8EF17E3FA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5808" y="594360"/>
            <a:ext cx="640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850">
                <a:solidFill>
                  <a:srgbClr val="C9973A"/>
                </a:solidFill>
                <a:latin typeface="Arial"/>
                <a:ea typeface="Arial"/>
                <a:cs typeface="Arial"/>
              </a:rPr>
              <a:t>★</a:t>
            </a:r>
            <a:endParaRPr sz="385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F642FCCE-6202-4024-A2C3-8AF79E14F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600200"/>
            <a:ext cx="10362895" cy="1371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3600"/>
              </a:lnSpc>
              <a:buNone/>
            </a:pPr>
            <a:r>
              <a:rPr sz="3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believe transformation</a:t>
            </a:r>
            <a:endParaRPr sz="3000"/>
          </a:p>
          <a:p xmlns:a="http://schemas.openxmlformats.org/drawingml/2006/main">
            <a:pPr marL="0" indent="0" algn="ctr">
              <a:lnSpc>
                <a:spcPts val="3600"/>
              </a:lnSpc>
              <a:buNone/>
            </a:pPr>
            <a:r>
              <a:rPr sz="30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happens through connection.</a:t>
            </a:r>
            <a:endParaRPr sz="30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96E717F2-D7A7-49D7-A1E2-091E020C2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648" y="3383280"/>
            <a:ext cx="1828800" cy="777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B1B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2865DAC-9775-4856-8F13-B74300E66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648" y="3502152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750" spc="1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CONNECTION TO</a:t>
            </a:r>
            <a:endParaRPr sz="75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C51A395-9161-434B-B45E-0F1E45FD1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648" y="3730752"/>
            <a:ext cx="1828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History</a:t>
            </a:r>
            <a:endParaRPr sz="13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884639A9-7F17-47B7-A84D-8C0F5EC04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048" y="3383280"/>
            <a:ext cx="1828800" cy="777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B1B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67F067F-BF53-47DD-9C61-CE5A89EFD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048" y="3502152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750" spc="1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CONNECTION TO</a:t>
            </a:r>
            <a:endParaRPr sz="75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5754A6B-2FAD-42CD-8D72-CC8A5C0AE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048" y="3730752"/>
            <a:ext cx="1828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Culture</a:t>
            </a:r>
            <a:endParaRPr sz="13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0E751313-9B19-4A64-B340-8A44877A4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448" y="3383280"/>
            <a:ext cx="1828800" cy="777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B1B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925DD872-B9D3-49EF-8910-651C443E7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448" y="3502152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750" spc="1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CONNECTION TO</a:t>
            </a:r>
            <a:endParaRPr sz="7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D879205B-E857-4BE0-BA2E-35416B0CA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448" y="3730752"/>
            <a:ext cx="1828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Community</a:t>
            </a:r>
            <a:endParaRPr sz="130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7F187938-4BF0-4867-AEBB-F56CB5304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8848" y="3383280"/>
            <a:ext cx="1828800" cy="777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B1B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6C8546B0-745D-410F-98D4-9CD417C4A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8848" y="3502152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750" spc="1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CONNECTION TO</a:t>
            </a:r>
            <a:endParaRPr sz="750"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3536563A-1F2D-4A01-A90D-C92598DCF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8848" y="3730752"/>
            <a:ext cx="1828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Purpose</a:t>
            </a:r>
            <a:endParaRPr sz="1300"/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257BB084-D078-4327-8AC4-77DD21F3E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248" y="3383280"/>
            <a:ext cx="1828800" cy="777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1B1B"/>
          </a:solidFill>
          <a:ln xmlns:a="http://schemas.openxmlformats.org/drawingml/2006/main" w="12700">
            <a:solidFill>
              <a:srgbClr val="333333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F8ECB7F-711D-439A-9286-50A8A3B54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248" y="3502152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750" spc="1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CONNECTION TO</a:t>
            </a:r>
            <a:endParaRPr sz="750"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41070369-44CF-4456-AE63-89AE9E754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248" y="3730752"/>
            <a:ext cx="1828800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One Another</a:t>
            </a:r>
            <a:endParaRPr sz="1300"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12725755-C9E7-4BC6-962F-60AFE765A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709160"/>
            <a:ext cx="9448495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2000"/>
              </a:lnSpc>
              <a:buNone/>
            </a:pPr>
            <a:r>
              <a:rPr sz="1300" i="1">
                <a:solidFill>
                  <a:srgbClr val="C9C9C9"/>
                </a:solidFill>
                <a:latin typeface="Calibri"/>
                <a:ea typeface="Calibri"/>
                <a:cs typeface="Calibri"/>
              </a:rPr>
              <a:t>Communities are our partners, not our projects. We do not arrive with answers —</a:t>
            </a:r>
            <a:endParaRPr sz="1300"/>
          </a:p>
          <a:p xmlns:a="http://schemas.openxmlformats.org/drawingml/2006/main">
            <a:pPr marL="0" indent="0" algn="ctr">
              <a:lnSpc>
                <a:spcPts val="2000"/>
              </a:lnSpc>
              <a:buNone/>
            </a:pPr>
            <a:r>
              <a:rPr sz="1300" i="1">
                <a:solidFill>
                  <a:srgbClr val="C9C9C9"/>
                </a:solidFill>
                <a:latin typeface="Calibri"/>
                <a:ea typeface="Calibri"/>
                <a:cs typeface="Calibri"/>
              </a:rPr>
              <a:t>we arrive with respect, and listen until the answers become obvious.</a:t>
            </a:r>
            <a:endParaRPr sz="130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932EEE8-ED2E-463B-A429-59FE5C113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200">
                <a:solidFill>
                  <a:srgbClr val="9A9A9A"/>
                </a:solidFill>
                <a:latin typeface="Calibri"/>
                <a:ea typeface="Calibri"/>
                <a:cs typeface="Calibri"/>
              </a:rPr>
              <a:t>TAKE EM HOME COLLECTIVE</a:t>
            </a:r>
            <a:endParaRPr sz="90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37141073-B492-44E8-893C-09F7A215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095" y="6400800"/>
            <a:ext cx="914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9A9A9A"/>
                </a:solidFill>
                <a:latin typeface="Calibri"/>
                <a:ea typeface="Calibri"/>
                <a:cs typeface="Calibri"/>
              </a:rPr>
              <a:t>03 / 09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2647962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AD85D34-486E-4E90-B286-1F938DDDD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02920"/>
            <a:ext cx="73152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PROOF</a:t>
            </a:r>
            <a:endParaRPr sz="12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FAE4E9D-5A07-4A8E-BBBC-FA6BB3397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868680"/>
            <a:ext cx="914400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8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Two journeys in. Already building.</a:t>
            </a:r>
            <a:endParaRPr sz="280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1B9AC6F-BED7-460B-9165-0E75F3248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83080"/>
            <a:ext cx="356616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6000" b="1">
                <a:solidFill>
                  <a:srgbClr val="C9973A"/>
                </a:solidFill>
                <a:latin typeface="Arial"/>
                <a:ea typeface="Arial"/>
                <a:cs typeface="Arial"/>
              </a:rPr>
              <a:t>2</a:t>
            </a:r>
            <a:endParaRPr sz="60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AB11013-ACD7-4F27-B27D-C24D08456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329184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500"/>
              </a:lnSpc>
              <a:buNone/>
            </a:pPr>
            <a:r>
              <a:rPr sz="115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Ten-day Ghana journeys completed, ~10 travelers each</a:t>
            </a:r>
            <a:endParaRPr sz="115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99F97A6-97AF-4D6C-92B4-63180DAFF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783080"/>
            <a:ext cx="356616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6000" b="1">
                <a:solidFill>
                  <a:srgbClr val="C9973A"/>
                </a:solidFill>
                <a:latin typeface="Arial"/>
                <a:ea typeface="Arial"/>
                <a:cs typeface="Arial"/>
              </a:rPr>
              <a:t>5</a:t>
            </a:r>
            <a:endParaRPr sz="60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5D5DA05-BDEC-4D50-841A-A147BD71F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606040"/>
            <a:ext cx="329184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500"/>
              </a:lnSpc>
              <a:buNone/>
            </a:pPr>
            <a:r>
              <a:rPr sz="115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Communities engaged: Nankese, Kumasi, Cape Coast, Accra, Jamestown</a:t>
            </a:r>
            <a:endParaRPr sz="11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3B5051A-B415-486A-A6F6-9A9BC0732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1783080"/>
            <a:ext cx="356616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6000" b="1">
                <a:solidFill>
                  <a:srgbClr val="C9973A"/>
                </a:solidFill>
                <a:latin typeface="Arial"/>
                <a:ea typeface="Arial"/>
                <a:cs typeface="Arial"/>
              </a:rPr>
              <a:t>1</a:t>
            </a:r>
            <a:endParaRPr sz="6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68F4008-7587-4416-816F-9ADB99708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6720" y="2606040"/>
            <a:ext cx="329184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500"/>
              </a:lnSpc>
              <a:buNone/>
            </a:pPr>
            <a:r>
              <a:rPr sz="1150">
                <a:solidFill>
                  <a:srgbClr val="333333"/>
                </a:solidFill>
                <a:latin typeface="Calibri"/>
                <a:ea typeface="Calibri"/>
                <a:cs typeface="Calibri"/>
              </a:rPr>
              <a:t>School library built at Nankese M.A. Primary, plus a water tank and borehole-pump support</a:t>
            </a:r>
            <a:endParaRPr sz="11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9807AEFD-55B0-442D-B562-43EA45C22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840480"/>
            <a:ext cx="10881360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0DF3162-F43A-488B-8FAB-011252B83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23360"/>
            <a:ext cx="10058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 spc="2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WHAT'S ALREADY ON THE GROUND</a:t>
            </a:r>
            <a:endParaRPr sz="100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3AE21B0C-C67A-4064-AD8C-173894A30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89120"/>
            <a:ext cx="10332720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28600" indent="-228600">
              <a:lnSpc>
                <a:spcPts val="2100"/>
              </a:lnSpc>
              <a:buSzPct val="100000"/>
              <a:buChar char="★"/>
            </a:pPr>
            <a:r>
              <a:rPr sz="125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Healthcare supplies and a Cape Coast clinic mission alongside WAHEF</a:t>
            </a:r>
            <a:endParaRPr sz="1250"/>
          </a:p>
          <a:p xmlns:a="http://schemas.openxmlformats.org/drawingml/2006/main">
            <a:pPr marL="228600" indent="-228600">
              <a:lnSpc>
                <a:spcPts val="2100"/>
              </a:lnSpc>
              <a:buSzPct val="100000"/>
              <a:buChar char="★"/>
            </a:pPr>
            <a:r>
              <a:rPr sz="125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Boxing equipment, bicycles, and youth basketball support through Ballers Club</a:t>
            </a:r>
            <a:endParaRPr sz="1250"/>
          </a:p>
          <a:p xmlns:a="http://schemas.openxmlformats.org/drawingml/2006/main">
            <a:pPr marL="228600" indent="-228600">
              <a:lnSpc>
                <a:spcPts val="2100"/>
              </a:lnSpc>
              <a:buSzPct val="100000"/>
              <a:buChar char="★"/>
            </a:pPr>
            <a:r>
              <a:rPr sz="125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Ongoing BLK-BOX supply shipments between San Francisco and Ghana</a:t>
            </a:r>
            <a:endParaRPr sz="1250"/>
          </a:p>
          <a:p xmlns:a="http://schemas.openxmlformats.org/drawingml/2006/main">
            <a:pPr marL="228600" indent="-228600">
              <a:lnSpc>
                <a:spcPts val="2100"/>
              </a:lnSpc>
              <a:buSzPct val="100000"/>
              <a:buChar char="★"/>
            </a:pPr>
            <a:r>
              <a:rPr sz="125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School-lunch advocacy and book donations at partner schools</a:t>
            </a:r>
            <a:endParaRPr sz="12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33B79D42-5791-4E63-A46D-331C1F251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2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TAKE EM HOME COLLECTIVE</a:t>
            </a:r>
            <a:endParaRPr sz="90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FE55CE7-85DA-469D-90D9-46CD29B47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095" y="6400800"/>
            <a:ext cx="914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04 / 09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187900673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93B14E8-2C6C-4742-8DAC-7FA8B4B02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"/>
            <a:ext cx="73152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THE WHEEL</a:t>
            </a:r>
            <a:endParaRPr sz="12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2429D762-5E64-445A-A191-176CFFADE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749808"/>
            <a:ext cx="1088136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2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Every partner asks, “How do we fit?” We point to the wheel.</a:t>
            </a:r>
            <a:endParaRPr sz="22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F9683D80-0275-4627-9748-156DCC490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554480"/>
            <a:ext cx="3413760" cy="2400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1FE3330F-6B6D-4B27-879E-E94777013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181051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9973A"/>
          </a:solidFill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583A42C-5094-4963-AD23-7BC8BFEAB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" y="1755648"/>
            <a:ext cx="263652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 spc="100">
                <a:solidFill>
                  <a:srgbClr val="111111"/>
                </a:solidFill>
                <a:latin typeface="Arial"/>
                <a:ea typeface="Arial"/>
                <a:cs typeface="Arial"/>
              </a:rPr>
              <a:t>CULTURAL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CAFF8FC-B374-4C83-BD48-63379C661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2176272"/>
            <a:ext cx="2901696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00"/>
              </a:lnSpc>
              <a:buNone/>
            </a:pPr>
            <a:r>
              <a:rPr sz="950" i="1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AOCA • Minnesota Street Project • Casemore &amp; Midway Galleries</a:t>
            </a:r>
            <a:endParaRPr sz="9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A5650E2-0E0F-4B4A-BEE8-4028FAE96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2907792"/>
            <a:ext cx="2901696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spc="15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THE ASK</a:t>
            </a:r>
            <a:endParaRPr sz="8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0D9110ED-A09C-4F99-9805-6B4BCABBB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3127248"/>
            <a:ext cx="2901696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50"/>
              </a:lnSpc>
              <a:buNone/>
            </a:pPr>
            <a:r>
              <a:rPr sz="100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Gallery space, curatorial collaboration, exhibition partnership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339AE33C-F796-42CA-9875-629B12420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3880" y="1554480"/>
            <a:ext cx="3413760" cy="2400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3F1EB8ED-B32A-45E9-97D7-F26726F6D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912" y="181051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E1126"/>
          </a:solidFill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A815FB19-AB6F-40F7-861B-2C661249D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2520" y="1755648"/>
            <a:ext cx="263652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 spc="100">
                <a:solidFill>
                  <a:srgbClr val="111111"/>
                </a:solidFill>
                <a:latin typeface="Arial"/>
                <a:ea typeface="Arial"/>
                <a:cs typeface="Arial"/>
              </a:rPr>
              <a:t>SPORTS</a:t>
            </a:r>
            <a:endParaRPr sz="140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78D15CA6-C5D5-4E3B-984C-621904054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912" y="2176272"/>
            <a:ext cx="2901696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00"/>
              </a:lnSpc>
              <a:buNone/>
            </a:pPr>
            <a:r>
              <a:rPr sz="950" i="1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Warriors Foundation • GS Valkyries • Surf Ghana • Freedom Skate Park</a:t>
            </a:r>
            <a:endParaRPr sz="95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0A1C1099-01F4-4589-89A1-5086784FE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912" y="2907792"/>
            <a:ext cx="2901696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spc="150">
                <a:solidFill>
                  <a:srgbClr val="CE1126"/>
                </a:solidFill>
                <a:latin typeface="Calibri"/>
                <a:ea typeface="Calibri"/>
                <a:cs typeface="Calibri"/>
              </a:rPr>
              <a:t>THE ASK</a:t>
            </a:r>
            <a:endParaRPr sz="800"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8BD35C70-83D7-472A-9ACB-5BEB617E6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912" y="3127248"/>
            <a:ext cx="2901696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50"/>
              </a:lnSpc>
              <a:buNone/>
            </a:pPr>
            <a:r>
              <a:rPr sz="100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Equipment, coaching exchange, academy partnerships</a:t>
            </a:r>
            <a:endParaRPr sz="1000"/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9083F00-82F7-4DD0-8EB8-0105A8F7C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7680" y="1554480"/>
            <a:ext cx="3413760" cy="2400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C149C733-B903-4FB3-9ABB-6E591AB07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3712" y="181051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46A38"/>
          </a:solidFill>
        </p:spPr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23278387-DE41-4D57-A229-5F7E2A9C1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6320" y="1755648"/>
            <a:ext cx="263652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 spc="100">
                <a:solidFill>
                  <a:srgbClr val="111111"/>
                </a:solidFill>
                <a:latin typeface="Arial"/>
                <a:ea typeface="Arial"/>
                <a:cs typeface="Arial"/>
              </a:rPr>
              <a:t>EDUCATION</a:t>
            </a:r>
            <a:endParaRPr sz="1400"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FE561382-CCFA-4FB9-BD5D-5748AA670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3712" y="2176272"/>
            <a:ext cx="2901696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00"/>
              </a:lnSpc>
              <a:buNone/>
            </a:pPr>
            <a:r>
              <a:rPr sz="950" i="1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Universities • Black Student Unions • Leadership Institutes</a:t>
            </a:r>
            <a:endParaRPr sz="9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962B1B1F-DB2E-450A-BDB9-DF87F7AAB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3712" y="2907792"/>
            <a:ext cx="2901696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spc="150">
                <a:solidFill>
                  <a:srgbClr val="046A38"/>
                </a:solidFill>
                <a:latin typeface="Calibri"/>
                <a:ea typeface="Calibri"/>
                <a:cs typeface="Calibri"/>
              </a:rPr>
              <a:t>THE ASK</a:t>
            </a:r>
            <a:endParaRPr sz="80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FB957715-13F9-42CC-9D27-3F4B3644C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3712" y="3127248"/>
            <a:ext cx="2901696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50"/>
              </a:lnSpc>
              <a:buNone/>
            </a:pPr>
            <a:r>
              <a:rPr sz="100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Co-designed curriculum, credit-bearing study abroad, cohort sponsorship</a:t>
            </a:r>
            <a:endParaRPr sz="100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E16C7945-4483-479F-863B-41FDE8A46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83380"/>
            <a:ext cx="3413760" cy="2400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1CB0F852-3BC0-4B11-96D4-ED33A522F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443941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9973A"/>
          </a:solidFill>
        </p:spPr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D09322DA-046F-4BAB-B360-400E3C87B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" y="4384548"/>
            <a:ext cx="263652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 spc="100">
                <a:solidFill>
                  <a:srgbClr val="111111"/>
                </a:solidFill>
                <a:latin typeface="Arial"/>
                <a:ea typeface="Arial"/>
                <a:cs typeface="Arial"/>
              </a:rPr>
              <a:t>COMMUNITY</a:t>
            </a:r>
            <a:endParaRPr sz="140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29089064-80E6-41D2-B8B8-ADCBBD79B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4805172"/>
            <a:ext cx="2901696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00"/>
              </a:lnSpc>
              <a:buNone/>
            </a:pPr>
            <a:r>
              <a:rPr sz="950" i="1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WAHEF • Local NGOs • Village Leaders • Schools • Hospitals</a:t>
            </a:r>
            <a:endParaRPr sz="950"/>
          </a:p>
        </p:txBody>
      </p:sp>
      <p:sp>
        <p:nvSpPr>
          <p:cNvPr id="26" name="Text 24">
            <a:extLst xmlns:a="http://schemas.openxmlformats.org/drawingml/2006/main">
              <a:ext uri="{FF2B5EF4-FFF2-40B4-BE49-F238E27FC236}">
                <a16:creationId xmlns:a16="http://schemas.microsoft.com/office/drawing/2014/main" id="{1563785D-7C57-4213-88B1-60D473023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5536692"/>
            <a:ext cx="2901696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spc="15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THE ASK</a:t>
            </a:r>
            <a:endParaRPr sz="800"/>
          </a:p>
        </p:txBody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A5CC43F0-B105-45EB-B293-E461BF88C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" y="5756148"/>
            <a:ext cx="2901696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50"/>
              </a:lnSpc>
              <a:buNone/>
            </a:pPr>
            <a:r>
              <a:rPr sz="100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On-ground project identification, local logistics, community-led design</a:t>
            </a:r>
            <a:endParaRPr sz="1000"/>
          </a:p>
        </p:txBody>
      </p:sp>
      <p:sp>
        <p:nvSpPr>
          <p:cNvPr id="28" name="Shape 26">
            <a:extLst xmlns:a="http://schemas.openxmlformats.org/drawingml/2006/main">
              <a:ext uri="{FF2B5EF4-FFF2-40B4-BE49-F238E27FC236}">
                <a16:creationId xmlns:a16="http://schemas.microsoft.com/office/drawing/2014/main" id="{68987074-C99D-4B24-B99B-3B8F5E0BD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3880" y="4183380"/>
            <a:ext cx="3413760" cy="2400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9CC164DC-2EFB-4925-81EF-C7A4AF89D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912" y="443941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E1126"/>
          </a:solidFill>
        </p:spPr>
      </p:sp>
      <p:sp>
        <p:nvSpPr>
          <p:cNvPr id="30" name="Text 28">
            <a:extLst xmlns:a="http://schemas.openxmlformats.org/drawingml/2006/main">
              <a:ext uri="{FF2B5EF4-FFF2-40B4-BE49-F238E27FC236}">
                <a16:creationId xmlns:a16="http://schemas.microsoft.com/office/drawing/2014/main" id="{889CEB2E-B345-4DFC-AAB3-B2FB8E348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2520" y="4384548"/>
            <a:ext cx="263652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 spc="100">
                <a:solidFill>
                  <a:srgbClr val="111111"/>
                </a:solidFill>
                <a:latin typeface="Arial"/>
                <a:ea typeface="Arial"/>
                <a:cs typeface="Arial"/>
              </a:rPr>
              <a:t>CORPORATE</a:t>
            </a:r>
            <a:endParaRPr sz="1400"/>
          </a:p>
        </p:txBody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08EA6003-EF3D-4569-9A60-5758878CF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912" y="4805172"/>
            <a:ext cx="2901696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00"/>
              </a:lnSpc>
              <a:buNone/>
            </a:pPr>
            <a:r>
              <a:rPr sz="950" i="1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Nike • Google • Visa • LinkedIn • Salesforce</a:t>
            </a:r>
            <a:endParaRPr sz="9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675FC5F9-5A7A-4750-8DA7-E3EB9F5E1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912" y="5536692"/>
            <a:ext cx="2901696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spc="150">
                <a:solidFill>
                  <a:srgbClr val="CE1126"/>
                </a:solidFill>
                <a:latin typeface="Calibri"/>
                <a:ea typeface="Calibri"/>
                <a:cs typeface="Calibri"/>
              </a:rPr>
              <a:t>THE ASK</a:t>
            </a:r>
            <a:endParaRPr sz="80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29757BC5-D24B-4533-8ACD-2F5C0A61D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912" y="5756148"/>
            <a:ext cx="2901696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50"/>
              </a:lnSpc>
              <a:buNone/>
            </a:pPr>
            <a:r>
              <a:rPr sz="100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Sponsorship, ERG travel partnerships, in-kind donation, grant funding</a:t>
            </a:r>
            <a:endParaRPr sz="100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E9C869E8-D190-4E81-97F6-57D1B8C46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7680" y="4183380"/>
            <a:ext cx="3413760" cy="2400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281F3A58-BE21-4065-899B-33F874047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3712" y="4439412"/>
            <a:ext cx="201168" cy="201168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46A38"/>
          </a:solidFill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70D7F5E0-9AF9-4F89-A2FB-558240E9E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6320" y="4384548"/>
            <a:ext cx="263652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 spc="100">
                <a:solidFill>
                  <a:srgbClr val="111111"/>
                </a:solidFill>
                <a:latin typeface="Arial"/>
                <a:ea typeface="Arial"/>
                <a:cs typeface="Arial"/>
              </a:rPr>
              <a:t>CREATIVE</a:t>
            </a:r>
            <a:endParaRPr sz="140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E0A2BD7C-FCAC-4890-864D-154914154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3712" y="4805172"/>
            <a:ext cx="2901696" cy="6858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00"/>
              </a:lnSpc>
              <a:buNone/>
            </a:pPr>
            <a:r>
              <a:rPr sz="950" i="1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BLKSTARUNTD • Photographers • Filmmakers • Designers</a:t>
            </a:r>
            <a:endParaRPr sz="950"/>
          </a:p>
        </p:txBody>
      </p:sp>
      <p:sp>
        <p:nvSpPr>
          <p:cNvPr id="38" name="Text 36">
            <a:extLst xmlns:a="http://schemas.openxmlformats.org/drawingml/2006/main">
              <a:ext uri="{FF2B5EF4-FFF2-40B4-BE49-F238E27FC236}">
                <a16:creationId xmlns:a16="http://schemas.microsoft.com/office/drawing/2014/main" id="{9341D0C0-B298-48B0-8648-42C968FC0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3712" y="5536692"/>
            <a:ext cx="2901696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00" b="1" spc="150">
                <a:solidFill>
                  <a:srgbClr val="046A38"/>
                </a:solidFill>
                <a:latin typeface="Calibri"/>
                <a:ea typeface="Calibri"/>
                <a:cs typeface="Calibri"/>
              </a:rPr>
              <a:t>THE ASK</a:t>
            </a:r>
            <a:endParaRPr sz="800"/>
          </a:p>
        </p:txBody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6CE3E163-E638-4C38-B180-4D16EBCCC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3712" y="5756148"/>
            <a:ext cx="2901696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250"/>
              </a:lnSpc>
              <a:buNone/>
            </a:pPr>
            <a:r>
              <a:rPr sz="1000">
                <a:solidFill>
                  <a:srgbClr val="111111"/>
                </a:solidFill>
                <a:latin typeface="Calibri"/>
                <a:ea typeface="Calibri"/>
                <a:cs typeface="Calibri"/>
              </a:rPr>
              <a:t>Content production, brand collaboration, storytelling</a:t>
            </a:r>
            <a:endParaRPr sz="100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171AAA2F-EB85-48EE-B76E-715CACB57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2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TAKE EM HOME COLLECTIVE</a:t>
            </a:r>
            <a:endParaRPr sz="90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892D7DDA-20D7-419D-9FCB-BC53C3D40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095" y="6400800"/>
            <a:ext cx="914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05 / 09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9356499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39550CC-F345-4113-BD1B-4DC99C3A2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02920"/>
            <a:ext cx="73152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THE FOUR PILLARS</a:t>
            </a:r>
            <a:endParaRPr sz="12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92AD09A1-C1D6-44BF-BE27-F79FB52B0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868680"/>
            <a:ext cx="91440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6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Everything we build stands on four things.</a:t>
            </a:r>
            <a:endParaRPr sz="26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63A3A551-7E9A-4A98-A862-E99342187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91640"/>
            <a:ext cx="5257800" cy="1965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3B3CD936-90CF-4315-B3F9-171ABD083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01168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73A"/>
          </a:solidFill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95FF556-9A96-41AC-B8DF-90E12CAED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1984248"/>
            <a:ext cx="40233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Education</a:t>
            </a:r>
            <a:endParaRPr sz="1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F9E9027-11C2-4181-9D3F-5FFDFB29A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606040"/>
            <a:ext cx="46177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1250" i="1">
                <a:solidFill>
                  <a:srgbClr val="444444"/>
                </a:solidFill>
                <a:latin typeface="Calibri"/>
                <a:ea typeface="Calibri"/>
                <a:cs typeface="Calibri"/>
              </a:rPr>
              <a:t>Leadership without understanding is just noise.</a:t>
            </a:r>
            <a:endParaRPr sz="12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2AE9A6C4-2DCA-4739-9ADD-66E503E3C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1691640"/>
            <a:ext cx="5257800" cy="1965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5E8888A3-3BD9-4025-8D13-72EC040C4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0" y="201168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1126"/>
          </a:solidFill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006C7DDF-BF5A-446A-BB9D-7965CE29C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1984248"/>
            <a:ext cx="40233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Community Investment</a:t>
            </a:r>
            <a:endParaRPr sz="1700"/>
          </a:p>
        </p:txBody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803103E6-3FF4-46DD-91B2-D27979C69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0" y="2606040"/>
            <a:ext cx="46177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1250" i="1">
                <a:solidFill>
                  <a:srgbClr val="444444"/>
                </a:solidFill>
                <a:latin typeface="Calibri"/>
                <a:ea typeface="Calibri"/>
                <a:cs typeface="Calibri"/>
              </a:rPr>
              <a:t>A library, a borehole, a clinic run means more than a mission statement.</a:t>
            </a:r>
            <a:endParaRPr sz="12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C613566E-4786-4C5D-82A5-7D5BA5D45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023360"/>
            <a:ext cx="5257800" cy="1965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4417C284-D5D2-441E-93D5-84347E360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34340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6A38"/>
          </a:solidFill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51FB47B-2C48-4486-806A-1A890B1EF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315968"/>
            <a:ext cx="40233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Sports &amp; Wellness</a:t>
            </a:r>
            <a:endParaRPr sz="1700"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928F83F3-2063-42D5-BEB1-3EEA496D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937760"/>
            <a:ext cx="46177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1250" i="1">
                <a:solidFill>
                  <a:srgbClr val="444444"/>
                </a:solidFill>
                <a:latin typeface="Calibri"/>
                <a:ea typeface="Calibri"/>
                <a:cs typeface="Calibri"/>
              </a:rPr>
              <a:t>A kid on a court in Nankese and one in Oakland are closer than they know.</a:t>
            </a:r>
            <a:endParaRPr sz="1250"/>
          </a:p>
        </p:txBody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4DF7BB0A-C863-4D80-AB9C-E88B2EEC4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4023360"/>
            <a:ext cx="5257800" cy="196596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4F0"/>
          </a:solidFill>
          <a:ln xmlns:a="http://schemas.openxmlformats.org/drawingml/2006/main" w="12700">
            <a:solidFill>
              <a:srgbClr val="E4E1DA"/>
            </a:solidFill>
            <a:prstDash val="solid"/>
          </a:ln>
        </p:spPr>
      </p:sp>
      <p:sp>
        <p:nvSpPr>
          <p:cNvPr id="17" name="Shape 15">
            <a:extLst xmlns:a="http://schemas.openxmlformats.org/drawingml/2006/main">
              <a:ext uri="{FF2B5EF4-FFF2-40B4-BE49-F238E27FC236}">
                <a16:creationId xmlns:a16="http://schemas.microsoft.com/office/drawing/2014/main" id="{6B210F6E-AFBA-46C5-9F87-84C5143F1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0" y="4343400"/>
            <a:ext cx="457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73A"/>
          </a:solidFill>
        </p:spPr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4E19BA17-FF3C-4C27-94DC-2885868D2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3760" y="4315968"/>
            <a:ext cx="40233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Cultural Exchange</a:t>
            </a:r>
            <a:endParaRPr sz="1700"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9FF50C04-4AD3-48A5-8754-DF1CA517F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0" y="4937760"/>
            <a:ext cx="46177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800"/>
              </a:lnSpc>
              <a:buNone/>
            </a:pPr>
            <a:r>
              <a:rPr sz="1250" i="1">
                <a:solidFill>
                  <a:srgbClr val="444444"/>
                </a:solidFill>
                <a:latin typeface="Calibri"/>
                <a:ea typeface="Calibri"/>
                <a:cs typeface="Calibri"/>
              </a:rPr>
              <a:t>Culture is not a performance. It is a living inheritance.</a:t>
            </a:r>
            <a:endParaRPr sz="12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2C192C54-29DE-402A-95C7-932E365A6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2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TAKE EM HOME COLLECTIVE</a:t>
            </a:r>
            <a:endParaRPr sz="90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8BB094F8-1512-447F-AE71-059077F4E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095" y="6400800"/>
            <a:ext cx="914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06 / 09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49756711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8607B83-67EA-4FDC-BAD4-9A92F5EC8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02920"/>
            <a:ext cx="7315200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200" b="1" spc="3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THE MEMBERSHIP MODEL</a:t>
            </a:r>
            <a:endParaRPr sz="120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2360F844-534D-4584-B51F-47FBA5010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868680"/>
            <a:ext cx="10058400" cy="5943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400" b="1">
                <a:solidFill>
                  <a:srgbClr val="111111"/>
                </a:solidFill>
                <a:latin typeface="Arial"/>
                <a:ea typeface="Arial"/>
                <a:cs typeface="Arial"/>
              </a:rPr>
              <a:t>This is where the Collective becomes self-sustaining.</a:t>
            </a:r>
            <a:endParaRPr sz="24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F72DDF20-7931-47B2-9169-ACF93D020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91640"/>
            <a:ext cx="3502152" cy="4206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9973A"/>
            </a:solidFill>
            <a:prstDash val="solid"/>
          </a:ln>
        </p:spPr>
      </p:sp>
      <p:sp>
        <p:nvSpPr>
          <p:cNvPr id="5" name="Shape 3">
            <a:extLst xmlns:a="http://schemas.openxmlformats.org/drawingml/2006/main">
              <a:ext uri="{FF2B5EF4-FFF2-40B4-BE49-F238E27FC236}">
                <a16:creationId xmlns:a16="http://schemas.microsoft.com/office/drawing/2014/main" id="{A4028152-B790-432F-B8A2-8FACBF7D5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691640"/>
            <a:ext cx="3502152" cy="5029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973A"/>
          </a:solidFill>
        </p:spPr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69E891E-AA23-4123-B5BE-8429E520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1691640"/>
            <a:ext cx="3044952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 spc="100">
                <a:solidFill>
                  <a:srgbClr val="FFFFFF"/>
                </a:solidFill>
                <a:latin typeface="Arial"/>
                <a:ea typeface="Arial"/>
                <a:cs typeface="Arial"/>
              </a:rPr>
              <a:t>FOUNDING MEMBERS</a:t>
            </a:r>
            <a:endParaRPr sz="1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7716652-6936-47E8-B3C2-C965B3F1B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313432"/>
            <a:ext cx="3044952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100" i="1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Individuals who believe.</a:t>
            </a:r>
            <a:endParaRPr sz="11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73DE501-9755-4B8F-AA37-88A7D8C82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834640"/>
            <a:ext cx="3044952" cy="2834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Annual Summit access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Private events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Travel opportunities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Early artwork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Community</a:t>
            </a:r>
            <a:endParaRPr sz="11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0066C872-5F26-4ACB-8BC2-20DF99823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5112" y="1691640"/>
            <a:ext cx="3502152" cy="4206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CE1126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6F6CD32C-5018-4F99-A926-332CBCC29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5112" y="1691640"/>
            <a:ext cx="3502152" cy="5029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1126"/>
          </a:solidFill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47A3D0BD-9480-4862-8CA7-CDA8EF1F9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3712" y="1691640"/>
            <a:ext cx="3044952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 spc="100">
                <a:solidFill>
                  <a:srgbClr val="FFFFFF"/>
                </a:solidFill>
                <a:latin typeface="Arial"/>
                <a:ea typeface="Arial"/>
                <a:cs typeface="Arial"/>
              </a:rPr>
              <a:t>ORGANIZATIONAL MEMBERS</a:t>
            </a:r>
            <a:endParaRPr sz="130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3A21A4EB-4B0F-4049-89C6-EFFED3E31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3712" y="2313432"/>
            <a:ext cx="3044952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100" i="1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Galleries, universities, sports teams, corporations.</a:t>
            </a:r>
            <a:endParaRPr sz="110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B4828B08-97A0-4F5B-B445-17930E0D0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3712" y="2834640"/>
            <a:ext cx="3044952" cy="2834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Official Collective Partner status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Named role on the wheel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Co-branded programming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Impact reporting</a:t>
            </a:r>
            <a:endParaRPr sz="11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469C7ACC-B822-40C2-B7C0-9E4EE3D27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144" y="1691640"/>
            <a:ext cx="3502152" cy="42062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046A38"/>
            </a:solidFill>
            <a:prstDash val="solid"/>
          </a:ln>
        </p:spPr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A638F581-34DF-4AFF-A17C-186FE7B8A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10144" y="1691640"/>
            <a:ext cx="3502152" cy="50292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6A38"/>
          </a:solidFill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F9D17BAA-C65D-4D45-BBD2-E05540F3E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744" y="1691640"/>
            <a:ext cx="3044952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300" b="1" spc="100">
                <a:solidFill>
                  <a:srgbClr val="FFFFFF"/>
                </a:solidFill>
                <a:latin typeface="Arial"/>
                <a:ea typeface="Arial"/>
                <a:cs typeface="Arial"/>
              </a:rPr>
              <a:t>FELLOWS</a:t>
            </a:r>
            <a:endParaRPr sz="130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F887C4C9-CEA2-4D91-B46C-10502D8FA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744" y="2313432"/>
            <a:ext cx="3044952" cy="4114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lnSpc>
                <a:spcPts val="1400"/>
              </a:lnSpc>
              <a:buNone/>
            </a:pPr>
            <a:r>
              <a:rPr sz="1100" i="1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Annual cohort.</a:t>
            </a:r>
            <a:endParaRPr sz="1100"/>
          </a:p>
        </p:txBody>
      </p:sp>
      <p:sp>
        <p:nvSpPr>
          <p:cNvPr id="18" name="Text 16">
            <a:extLst xmlns:a="http://schemas.openxmlformats.org/drawingml/2006/main">
              <a:ext uri="{FF2B5EF4-FFF2-40B4-BE49-F238E27FC236}">
                <a16:creationId xmlns:a16="http://schemas.microsoft.com/office/drawing/2014/main" id="{F8530EB1-782B-449C-8453-26CF7588C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8744" y="2834640"/>
            <a:ext cx="3044952" cy="2834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Artists, athletes, executives, students, creators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A defined year of engagement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Direct project involvement</a:t>
            </a:r>
            <a:endParaRPr sz="1150"/>
          </a:p>
          <a:p xmlns:a="http://schemas.openxmlformats.org/drawingml/2006/main">
            <a:pPr marL="203200" indent="-203200">
              <a:lnSpc>
                <a:spcPts val="1900"/>
              </a:lnSpc>
              <a:buSzPct val="100000"/>
              <a:buChar char="★"/>
            </a:pPr>
            <a:r>
              <a:rPr sz="1150">
                <a:solidFill>
                  <a:srgbClr val="222222"/>
                </a:solidFill>
                <a:latin typeface="Calibri"/>
                <a:ea typeface="Calibri"/>
                <a:cs typeface="Calibri"/>
              </a:rPr>
              <a:t>Alumni network</a:t>
            </a:r>
            <a:endParaRPr sz="1150"/>
          </a:p>
        </p:txBody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DDD2561A-64A8-4861-86CD-8B9E4C11B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2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TAKE EM HOME COLLECTIVE</a:t>
            </a:r>
            <a:endParaRPr sz="90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4DA037F8-8F92-4DDE-BA80-4442D75E7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095" y="6400800"/>
            <a:ext cx="914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6B6B6B"/>
                </a:solidFill>
                <a:latin typeface="Calibri"/>
                <a:ea typeface="Calibri"/>
                <a:cs typeface="Calibri"/>
              </a:rPr>
              <a:t>07 / 09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122602259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111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034CE9D-8847-4B7D-935C-6893E9BD9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5808" y="502920"/>
            <a:ext cx="640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850">
                <a:solidFill>
                  <a:srgbClr val="C9973A"/>
                </a:solidFill>
                <a:latin typeface="Arial"/>
                <a:ea typeface="Arial"/>
                <a:cs typeface="Arial"/>
              </a:rPr>
              <a:t>★</a:t>
            </a:r>
            <a:endParaRPr sz="385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2BBD4199-9F7F-4E62-A47E-90E51D2FA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463040"/>
            <a:ext cx="10362895" cy="1188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3000"/>
              </a:lnSpc>
              <a:buNone/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You don't need a passport stamp to belong to this movement.</a:t>
            </a:r>
            <a:endParaRPr sz="2400"/>
          </a:p>
          <a:p xmlns:a="http://schemas.openxmlformats.org/drawingml/2006/main">
            <a:pPr marL="0" indent="0" algn="ctr">
              <a:lnSpc>
                <a:spcPts val="3000"/>
              </a:lnSpc>
              <a:buNone/>
            </a:pPr>
            <a:r>
              <a:rPr sz="2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You need a willingness to show up.</a:t>
            </a:r>
            <a:endParaRPr sz="2400"/>
          </a:p>
        </p:txBody>
      </p:sp>
      <p:sp>
        <p:nvSpPr>
          <p:cNvPr id="4" name="Shape 2">
            <a:extLst xmlns:a="http://schemas.openxmlformats.org/drawingml/2006/main">
              <a:ext uri="{FF2B5EF4-FFF2-40B4-BE49-F238E27FC236}">
                <a16:creationId xmlns:a16="http://schemas.microsoft.com/office/drawing/2014/main" id="{F3730683-9E1E-4720-A8DA-097ED8760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928" y="2880360"/>
            <a:ext cx="4937760" cy="502920"/>
          </a:xfrm>
          <a:prstGeom xmlns:a="http://schemas.openxmlformats.org/drawingml/2006/main" prst="roundRect">
            <a:avLst>
              <a:gd name="adj" fmla="val 50909"/>
            </a:avLst>
          </a:prstGeom>
          <a:solidFill xmlns:a="http://schemas.openxmlformats.org/drawingml/2006/main">
            <a:srgbClr val="1B1B1B"/>
          </a:solidFill>
          <a:ln xmlns:a="http://schemas.openxmlformats.org/drawingml/2006/main" w="12700">
            <a:solidFill>
              <a:srgbClr val="3A3A3A"/>
            </a:solidFill>
            <a:prstDash val="solid"/>
          </a:ln>
        </p:spPr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CBAD102-1CD3-4B9D-B756-EA672B0F8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928" y="2880360"/>
            <a:ext cx="49377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00">
                <a:solidFill>
                  <a:srgbClr val="E5E5E5"/>
                </a:solidFill>
                <a:latin typeface="Calibri"/>
                <a:ea typeface="Calibri"/>
                <a:cs typeface="Calibri"/>
              </a:rPr>
              <a:t>The artist who tells the story</a:t>
            </a:r>
            <a:endParaRPr sz="1200"/>
          </a:p>
        </p:txBody>
      </p:sp>
      <p:sp>
        <p:nvSpPr>
          <p:cNvPr id="6" name="Shape 4">
            <a:extLst xmlns:a="http://schemas.openxmlformats.org/drawingml/2006/main">
              <a:ext uri="{FF2B5EF4-FFF2-40B4-BE49-F238E27FC236}">
                <a16:creationId xmlns:a16="http://schemas.microsoft.com/office/drawing/2014/main" id="{0831ED82-D529-4158-B353-D6590BF90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3008" y="2880360"/>
            <a:ext cx="4937760" cy="502920"/>
          </a:xfrm>
          <a:prstGeom xmlns:a="http://schemas.openxmlformats.org/drawingml/2006/main" prst="roundRect">
            <a:avLst>
              <a:gd name="adj" fmla="val 50909"/>
            </a:avLst>
          </a:prstGeom>
          <a:solidFill xmlns:a="http://schemas.openxmlformats.org/drawingml/2006/main">
            <a:srgbClr val="1B1B1B"/>
          </a:solidFill>
          <a:ln xmlns:a="http://schemas.openxmlformats.org/drawingml/2006/main" w="12700">
            <a:solidFill>
              <a:srgbClr val="3A3A3A"/>
            </a:solidFill>
            <a:prstDash val="solid"/>
          </a:ln>
        </p:spPr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627A5E4-3171-43C9-BA66-A1AC29A38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3008" y="2880360"/>
            <a:ext cx="49377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00">
                <a:solidFill>
                  <a:srgbClr val="E5E5E5"/>
                </a:solidFill>
                <a:latin typeface="Calibri"/>
                <a:ea typeface="Calibri"/>
                <a:cs typeface="Calibri"/>
              </a:rPr>
              <a:t>The athlete who runs the clinic</a:t>
            </a:r>
            <a:endParaRPr sz="120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59DF0E1D-41A3-4B4C-A3AD-8C6FA9C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928" y="3566160"/>
            <a:ext cx="4937760" cy="502920"/>
          </a:xfrm>
          <a:prstGeom xmlns:a="http://schemas.openxmlformats.org/drawingml/2006/main" prst="roundRect">
            <a:avLst>
              <a:gd name="adj" fmla="val 50909"/>
            </a:avLst>
          </a:prstGeom>
          <a:solidFill xmlns:a="http://schemas.openxmlformats.org/drawingml/2006/main">
            <a:srgbClr val="1B1B1B"/>
          </a:solidFill>
          <a:ln xmlns:a="http://schemas.openxmlformats.org/drawingml/2006/main" w="12700">
            <a:solidFill>
              <a:srgbClr val="3A3A3A"/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C4A406D7-4246-4E20-8C33-6C5963FE7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928" y="3566160"/>
            <a:ext cx="49377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00">
                <a:solidFill>
                  <a:srgbClr val="E5E5E5"/>
                </a:solidFill>
                <a:latin typeface="Calibri"/>
                <a:ea typeface="Calibri"/>
                <a:cs typeface="Calibri"/>
              </a:rPr>
              <a:t>The company that opens a door</a:t>
            </a:r>
            <a:endParaRPr sz="12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5ED8C25B-92CC-455C-B200-69DABDB22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3008" y="3566160"/>
            <a:ext cx="4937760" cy="502920"/>
          </a:xfrm>
          <a:prstGeom xmlns:a="http://schemas.openxmlformats.org/drawingml/2006/main" prst="roundRect">
            <a:avLst>
              <a:gd name="adj" fmla="val 50909"/>
            </a:avLst>
          </a:prstGeom>
          <a:solidFill xmlns:a="http://schemas.openxmlformats.org/drawingml/2006/main">
            <a:srgbClr val="1B1B1B"/>
          </a:solidFill>
          <a:ln xmlns:a="http://schemas.openxmlformats.org/drawingml/2006/main" w="12700">
            <a:solidFill>
              <a:srgbClr val="3A3A3A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8D96AA47-F18D-4609-94AD-E55156C2F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3008" y="3566160"/>
            <a:ext cx="493776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00">
                <a:solidFill>
                  <a:srgbClr val="E5E5E5"/>
                </a:solidFill>
                <a:latin typeface="Calibri"/>
                <a:ea typeface="Calibri"/>
                <a:cs typeface="Calibri"/>
              </a:rPr>
              <a:t>The elder who welcomes a stranger like family</a:t>
            </a:r>
            <a:endParaRPr sz="120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308F017-7AB0-46EC-9797-34D3E61FB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34840"/>
            <a:ext cx="10362895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2200" b="1">
                <a:solidFill>
                  <a:srgbClr val="C9973A"/>
                </a:solidFill>
                <a:latin typeface="Arial"/>
                <a:ea typeface="Arial"/>
                <a:cs typeface="Arial"/>
              </a:rPr>
              <a:t>Let's find your role.</a:t>
            </a:r>
            <a:endParaRPr sz="220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348C2619-A62D-4D02-B6C2-0934D6B6B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29200"/>
            <a:ext cx="1036289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200" spc="100">
                <a:solidFill>
                  <a:srgbClr val="9A9A9A"/>
                </a:solidFill>
                <a:latin typeface="Calibri"/>
                <a:ea typeface="Calibri"/>
                <a:cs typeface="Calibri"/>
              </a:rPr>
              <a:t>takeemhomecollective@gmail.com  •  takeemhome.org</a:t>
            </a:r>
            <a:endParaRPr sz="1200"/>
          </a:p>
        </p:txBody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8998F4B-C66C-40F9-B542-A7277D8FD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00800"/>
            <a:ext cx="5486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900" b="1" spc="200">
                <a:solidFill>
                  <a:srgbClr val="9A9A9A"/>
                </a:solidFill>
                <a:latin typeface="Calibri"/>
                <a:ea typeface="Calibri"/>
                <a:cs typeface="Calibri"/>
              </a:rPr>
              <a:t>TAKE EM HOME COLLECTIVE</a:t>
            </a:r>
            <a:endParaRPr sz="900"/>
          </a:p>
        </p:txBody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0755E682-F458-4AB6-BAA4-AF6D9CAD7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20095" y="6400800"/>
            <a:ext cx="914400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900">
                <a:solidFill>
                  <a:srgbClr val="9A9A9A"/>
                </a:solidFill>
                <a:latin typeface="Calibri"/>
                <a:ea typeface="Calibri"/>
                <a:cs typeface="Calibri"/>
              </a:rPr>
              <a:t>08 / 09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1235242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1111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8D77AED-3E37-4775-AB7F-3EBD6A27F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2928" y="1463040"/>
            <a:ext cx="1005840" cy="1005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6050">
                <a:solidFill>
                  <a:srgbClr val="C9973A"/>
                </a:solidFill>
                <a:latin typeface="Arial"/>
                <a:ea typeface="Arial"/>
                <a:cs typeface="Arial"/>
              </a:rPr>
              <a:t>★</a:t>
            </a:r>
            <a:endParaRPr sz="6050"/>
          </a:p>
        </p:txBody>
      </p:sp>
      <p:sp>
        <p:nvSpPr>
          <p:cNvPr id="3" name="Text 1">
            <a:extLst xmlns:a="http://schemas.openxmlformats.org/drawingml/2006/main">
              <a:ext uri="{FF2B5EF4-FFF2-40B4-BE49-F238E27FC236}">
                <a16:creationId xmlns:a16="http://schemas.microsoft.com/office/drawing/2014/main" id="{B6BCD1F2-95B5-4484-BE7F-33B5B58A0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43200"/>
            <a:ext cx="10362895" cy="1463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lnSpc>
                <a:spcPts val="2800"/>
              </a:lnSpc>
              <a:buNone/>
            </a:pPr>
            <a:r>
              <a:rPr sz="2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Transforming Lives.</a:t>
            </a:r>
            <a:endParaRPr sz="2200"/>
          </a:p>
          <a:p xmlns:a="http://schemas.openxmlformats.org/drawingml/2006/main">
            <a:pPr marL="0" indent="0" algn="ctr">
              <a:lnSpc>
                <a:spcPts val="2800"/>
              </a:lnSpc>
              <a:buNone/>
            </a:pPr>
            <a:r>
              <a:rPr sz="2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Strengthening Communities.</a:t>
            </a:r>
            <a:endParaRPr sz="2200"/>
          </a:p>
          <a:p xmlns:a="http://schemas.openxmlformats.org/drawingml/2006/main">
            <a:pPr marL="0" indent="0" algn="ctr">
              <a:lnSpc>
                <a:spcPts val="2800"/>
              </a:lnSpc>
              <a:buNone/>
            </a:pPr>
            <a:r>
              <a:rPr sz="2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Inspiring Generations.</a:t>
            </a:r>
            <a:endParaRPr sz="2200"/>
          </a:p>
        </p:txBody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53D45F4-D6EB-4147-BBCC-79601653C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389120"/>
            <a:ext cx="10362895" cy="3657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00" b="1" spc="300">
                <a:solidFill>
                  <a:srgbClr val="C9973A"/>
                </a:solidFill>
                <a:latin typeface="Calibri"/>
                <a:ea typeface="Calibri"/>
                <a:cs typeface="Calibri"/>
              </a:rPr>
              <a:t>SHARE YOUR LIGHT.</a:t>
            </a:r>
            <a:endParaRPr sz="130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C249B83-7C37-488A-B3D6-DCB5BEC2E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06440"/>
            <a:ext cx="10362895" cy="3200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00">
                <a:solidFill>
                  <a:srgbClr val="C9C9C9"/>
                </a:solidFill>
                <a:latin typeface="Calibri"/>
                <a:ea typeface="Calibri"/>
                <a:cs typeface="Calibri"/>
              </a:rPr>
              <a:t>Gerald Kofi Boateng Ibsen  &amp;  Kachiside Madu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3E25B9-6FB9-482B-92ED-11027E771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6108192"/>
            <a:ext cx="10362895" cy="274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900" spc="200">
                <a:solidFill>
                  <a:srgbClr val="7A7A7A"/>
                </a:solidFill>
                <a:latin typeface="Calibri"/>
                <a:ea typeface="Calibri"/>
                <a:cs typeface="Calibri"/>
              </a:rPr>
              <a:t>CO-FOUNDERS, TAKE EM HOME COLLECTIVE</a:t>
            </a:r>
            <a:endParaRPr sz="900"/>
          </a:p>
        </p:txBody>
      </p:sp>
    </p:spTree>
    <p:extLst>
      <p:ext uri="{BB962C8B-B14F-4D97-AF65-F5344CB8AC3E}">
        <p14:creationId xmlns:p14="http://schemas.microsoft.com/office/powerpoint/2010/main" val="88620415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2026-09-04T05:33:56.3470000Z</dcterms:created>
  <dcterms:modified xsi:type="dcterms:W3CDTF">2026-09-04T05:33:56.3470000Z</dcterms:modified>
</coreProperties>
</file>